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6359B-D56A-0647-BD80-6B357A34CADF}" type="datetimeFigureOut">
              <a:rPr lang="en-US" smtClean="0"/>
              <a:t>10/6/14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B9C93-0D78-7F42-B1D5-C5BA6359C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9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1D94E6D-C313-8142-A727-9287879EB3C1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1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0724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120A7DF-33F3-0D42-B3D4-2FA898DD699C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10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9156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ea typeface="ＭＳ Ｐゴシック" charset="0"/>
                <a:cs typeface="ＭＳ Ｐゴシック" charset="0"/>
              </a:rPr>
              <a:t>Withdrawal method: 60-70% effective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Cowper’s: also called bulbourethral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45941A-F156-2F41-92A7-A9DC037F0510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11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1155686" y="685606"/>
            <a:ext cx="4535755" cy="343114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204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ea typeface="ＭＳ Ｐゴシック" charset="0"/>
                <a:cs typeface="ＭＳ Ｐゴシック" charset="0"/>
              </a:rPr>
              <a:t>Spinchter muscles close when you ejaculate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Hypospadia: doesn</a:t>
            </a:r>
            <a:r>
              <a:rPr lang="fr-FR"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ea typeface="ＭＳ Ｐゴシック" charset="0"/>
                <a:cs typeface="ＭＳ Ｐゴシック" charset="0"/>
              </a:rPr>
              <a:t>t go to tip of penis</a:t>
            </a:r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32D0041-0DE3-EF44-A4AC-E0318B6AD130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13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4276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ea typeface="ＭＳ Ｐゴシック" charset="0"/>
                <a:cs typeface="ＭＳ Ｐゴシック" charset="0"/>
              </a:rPr>
              <a:t>Sperm book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700 million sperm in one ejaculate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Priapism: erection for 4+ hours: dangerous and painful: no 02circulation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813" y="685605"/>
            <a:ext cx="4548182" cy="3429585"/>
          </a:xfrm>
          <a:ln/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This screen of dots x 583,000 = sperm in one ejaculate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1200 dots on this page</a:t>
            </a: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411EFCE-4D7E-F943-BBC3-BBE1CEAC8207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14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BDAD778-E3AB-8446-AFE1-550D93E14F65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15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8372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ea typeface="ＭＳ Ｐゴシック" charset="0"/>
                <a:cs typeface="ＭＳ Ｐゴシック" charset="0"/>
              </a:rPr>
              <a:t>30% of world is circumcised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Costs 400 dollars/not covered by insurance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2E1E2E6-78BC-9140-B244-98860EBABB57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16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0420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2BC2E94-4A3C-554E-B408-33EF25DB37AA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2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2772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52ACE63-FF94-4248-9CC0-22A193D6BBCF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3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4820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C06578C-8179-2A49-9E03-BAE5A3C3A3FF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4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55685" y="685606"/>
            <a:ext cx="4548182" cy="343114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6868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3A6F066-062B-C94F-8A30-19D138389C92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5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8916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ea typeface="ＭＳ Ｐゴシック" charset="0"/>
                <a:cs typeface="ＭＳ Ｐゴシック" charset="0"/>
              </a:rPr>
              <a:t>Sperm is smallest cell in body</a:t>
            </a:r>
          </a:p>
          <a:p>
            <a:endParaRPr lang="en-US">
              <a:ea typeface="ＭＳ Ｐゴシック" charset="0"/>
              <a:cs typeface="ＭＳ Ｐゴシック" charset="0"/>
            </a:endParaRPr>
          </a:p>
          <a:p>
            <a:r>
              <a:rPr lang="en-US">
                <a:ea typeface="ＭＳ Ｐゴシック" charset="0"/>
                <a:cs typeface="ＭＳ Ｐゴシック" charset="0"/>
              </a:rPr>
              <a:t>400 million could fit on the tip of a pencil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Surveive in man for 2-3 weeks (70 days to produce one sperm)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3-7 days in female/6-8 hours in vagina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1 tsp. of semen in average ejaculate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ED0A67B-045C-F24E-B843-C084FF8F3A19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6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0964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D8AA086-2534-344C-B76C-E3B8B69440ED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7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3012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ea typeface="ＭＳ Ｐゴシック" charset="0"/>
                <a:cs typeface="ＭＳ Ｐゴシック" charset="0"/>
              </a:rPr>
              <a:t>Produce 200 million a day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400 million fit on a tip of a pen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Several hundred reach the egg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9B16755-C1CF-894B-BD20-852AB8DE97AC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8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155685" y="685605"/>
            <a:ext cx="4548182" cy="342958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5060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>
                <a:ea typeface="ＭＳ Ｐゴシック" charset="0"/>
                <a:cs typeface="ＭＳ Ｐゴシック" charset="0"/>
              </a:rPr>
              <a:t>Vasectomy: 99.7% effective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29131" indent="-280435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21740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570436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19132" indent="-224348" eaLnBrk="0" hangingPunct="0"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467828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16525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365221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13917" indent="-224348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710435" algn="l"/>
                <a:tab pos="1420871" algn="l"/>
                <a:tab pos="2131306" algn="l"/>
                <a:tab pos="2841742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94917A4-10E7-D04C-9BDE-A1BE7E29EE2C}" type="slidenum">
              <a:rPr lang="en-GB" sz="1200">
                <a:solidFill>
                  <a:srgbClr val="000000"/>
                </a:solidFill>
                <a:cs typeface="Arial" charset="0"/>
              </a:rPr>
              <a:pPr eaLnBrk="1" hangingPunct="1"/>
              <a:t>9</a:t>
            </a:fld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1155685" y="685606"/>
            <a:ext cx="4548182" cy="343114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739" tIns="44870" rIns="89739" bIns="44870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7108" name="Text Box 2"/>
          <p:cNvSpPr>
            <a:spLocks noChangeArrowheads="1"/>
          </p:cNvSpPr>
          <p:nvPr>
            <p:ph type="body"/>
          </p:nvPr>
        </p:nvSpPr>
        <p:spPr>
          <a:xfrm>
            <a:off x="686577" y="4344766"/>
            <a:ext cx="5466207" cy="41058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3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7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6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750175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D9A58-000F-A84C-B7B8-6FD048645A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318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63012" cy="1155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4938" y="2116138"/>
            <a:ext cx="4360862" cy="4132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16138"/>
            <a:ext cx="4360863" cy="4132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86A88-9BA1-1E4F-8A8A-651BBBD08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0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64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76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07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2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1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953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7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42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623A5-755A-3447-84E5-BFBF687DCB38}" type="datetimeFigureOut">
              <a:rPr lang="en-US" smtClean="0"/>
              <a:t>10/6/14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9291D-D9CE-334E-83FC-BED7A33CD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1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56ZrHcVCQQ&amp;feature=related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hyperlink" Target="http://health.howstuffworks.com/adam-200126.doc" TargetMode="External"/><Relationship Id="rId5" Type="http://schemas.openxmlformats.org/officeDocument/2006/relationships/hyperlink" Target="http://www.youtube.com/watch?v=HPH4bVKaU4Y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n.com/2011/HEALTH/04/14/teens.circumcision.ep/index.html" TargetMode="External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ingsexualhealth.ca/media/lessons/7_SexualDevelopmentLess1.pdf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xnews.com/health/2012/07/05/cell-phones-may-damage-sperm-health-advocacy-group-says/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hyperlink" Target="http://www.youtube.com/watch?v=B-dh1S4dLD8" TargetMode="External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OaL93xoHRk" TargetMode="External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219200"/>
            <a:ext cx="77724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latin typeface="Times New Roman" charset="0"/>
              </a:rPr>
              <a:t>Male Reproductive Anatomy</a:t>
            </a:r>
          </a:p>
        </p:txBody>
      </p:sp>
      <p:pic>
        <p:nvPicPr>
          <p:cNvPr id="2969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438400"/>
            <a:ext cx="5181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699" name="TextBox 1"/>
          <p:cNvSpPr txBox="1">
            <a:spLocks noChangeArrowheads="1"/>
          </p:cNvSpPr>
          <p:nvPr/>
        </p:nvSpPr>
        <p:spPr bwMode="auto">
          <a:xfrm>
            <a:off x="7897813" y="461803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633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33400"/>
            <a:ext cx="4800600" cy="6324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u="sng">
                <a:latin typeface="Times New Roman" charset="0"/>
              </a:rPr>
              <a:t>Prostate:</a:t>
            </a:r>
            <a:r>
              <a:rPr lang="en-GB" sz="2400">
                <a:latin typeface="Times New Roman" charset="0"/>
              </a:rPr>
              <a:t>  A walnut-sized gland inside the male that adds the hormone prostaglandins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u="sng">
                <a:latin typeface="Times New Roman" charset="0"/>
              </a:rPr>
              <a:t>Prostaglandins</a:t>
            </a:r>
            <a:r>
              <a:rPr lang="en-GB" sz="2400">
                <a:latin typeface="Times New Roman" charset="0"/>
              </a:rPr>
              <a:t> cause uterine contractions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>
              <a:latin typeface="Times New Roman" charset="0"/>
            </a:endParaRP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u="sng">
                <a:latin typeface="Times New Roman" charset="0"/>
              </a:rPr>
              <a:t>Cowper</a:t>
            </a:r>
            <a:r>
              <a:rPr lang="ja-JP" altLang="en-GB" sz="2400" b="1" u="sng">
                <a:latin typeface="Times New Roman" charset="0"/>
              </a:rPr>
              <a:t>’</a:t>
            </a:r>
            <a:r>
              <a:rPr lang="en-GB" altLang="ja-JP" sz="2400" b="1" u="sng">
                <a:latin typeface="Times New Roman" charset="0"/>
              </a:rPr>
              <a:t>s Gland: </a:t>
            </a:r>
            <a:r>
              <a:rPr lang="en-GB" altLang="ja-JP" sz="2400">
                <a:latin typeface="Times New Roman" charset="0"/>
              </a:rPr>
              <a:t> Two small glands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ja-JP" sz="2400">
                <a:latin typeface="Times New Roman" charset="0"/>
              </a:rPr>
              <a:t>  that produce pre-ejaculate when erection occurs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ja-JP" sz="2400">
              <a:latin typeface="Times New Roman" charset="0"/>
            </a:endParaRP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Tx/>
              <a:buChar char="-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ja-JP" sz="2400">
                <a:latin typeface="Times New Roman" charset="0"/>
              </a:rPr>
              <a:t>Flush out urine/uric acid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Tx/>
              <a:buChar char="-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ja-JP" sz="2400">
                <a:latin typeface="Times New Roman" charset="0"/>
              </a:rPr>
              <a:t>Lubrication for sex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Tx/>
              <a:buChar char="-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ja-JP" sz="2400">
                <a:latin typeface="Times New Roman" charset="0"/>
              </a:rPr>
              <a:t>Can pick up sperm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Tx/>
              <a:buChar char="-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ja-JP" sz="2400">
              <a:latin typeface="Times New Roman" charset="0"/>
            </a:endParaRP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ja-JP" sz="2400" b="1">
                <a:latin typeface="Times New Roman" charset="0"/>
              </a:rPr>
              <a:t>Why is that an issue?</a:t>
            </a:r>
            <a:endParaRPr lang="en-GB" sz="2400" b="1">
              <a:latin typeface="Times New Roman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4267200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4114800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93767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3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4938" y="933450"/>
            <a:ext cx="8872537" cy="1066800"/>
          </a:xfrm>
        </p:spPr>
        <p:txBody>
          <a:bodyPr lIns="0" tIns="0" rIns="0" bIns="0"/>
          <a:lstStyle/>
          <a:p>
            <a:pPr eaLnBrk="1" hangingPunct="1">
              <a:lnSpc>
                <a:spcPct val="6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latin typeface="Times New Roman" charset="0"/>
              </a:rPr>
              <a:t>Exit Through The Penis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4938" y="2116138"/>
            <a:ext cx="8883650" cy="4044950"/>
          </a:xfrm>
        </p:spPr>
        <p:txBody>
          <a:bodyPr lIns="0" tIns="0" rIns="0" bIns="0"/>
          <a:lstStyle/>
          <a:p>
            <a:pPr eaLnBrk="1" hangingPunct="1">
              <a:lnSpc>
                <a:spcPct val="61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b="1" u="sng">
                <a:latin typeface="Times New Roman" charset="0"/>
              </a:rPr>
              <a:t>Urethra:  </a:t>
            </a:r>
            <a:r>
              <a:rPr lang="en-GB">
                <a:latin typeface="Times New Roman" charset="0"/>
              </a:rPr>
              <a:t>Exit tube for sperm and urine</a:t>
            </a:r>
          </a:p>
          <a:p>
            <a:pPr eaLnBrk="1" hangingPunct="1">
              <a:lnSpc>
                <a:spcPct val="61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>
              <a:latin typeface="Times New Roman" charset="0"/>
            </a:endParaRPr>
          </a:p>
          <a:p>
            <a:pPr eaLnBrk="1" hangingPunct="1">
              <a:lnSpc>
                <a:spcPct val="61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>
                <a:latin typeface="Times New Roman" charset="0"/>
              </a:rPr>
              <a:t>DON’T exit at the same time!</a:t>
            </a:r>
          </a:p>
        </p:txBody>
      </p:sp>
      <p:pic>
        <p:nvPicPr>
          <p:cNvPr id="5017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86200"/>
            <a:ext cx="335280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9649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56" b="18956"/>
          <a:stretch>
            <a:fillRect/>
          </a:stretch>
        </p:blipFill>
        <p:spPr>
          <a:xfrm>
            <a:off x="1752600" y="3886200"/>
            <a:ext cx="5564188" cy="2590800"/>
          </a:xfrm>
          <a:noFill/>
        </p:spPr>
      </p:pic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Times New Roman" charset="0"/>
              </a:rPr>
              <a:t>Penis: Male reproductive organ filled</a:t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/>
            </a:r>
            <a:br>
              <a:rPr lang="en-US">
                <a:latin typeface="Times New Roman" charset="0"/>
              </a:rPr>
            </a:br>
            <a:r>
              <a:rPr lang="en-US">
                <a:latin typeface="Times New Roman" charset="0"/>
              </a:rPr>
              <a:t> with MANY blood vessels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04800" y="2438400"/>
            <a:ext cx="8382000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3200" b="1" u="sng"/>
              <a:t>Two F</a:t>
            </a:r>
            <a:r>
              <a:rPr lang="en-US" sz="3200" b="1" u="sng"/>
              <a:t>u</a:t>
            </a:r>
            <a:r>
              <a:rPr lang="en-GB" sz="3200" b="1" u="sng"/>
              <a:t>nctions: </a:t>
            </a:r>
            <a:r>
              <a:rPr lang="en-GB" sz="3200"/>
              <a:t/>
            </a:r>
            <a:br>
              <a:rPr lang="en-GB" sz="3200"/>
            </a:br>
            <a:r>
              <a:rPr lang="en-GB" sz="3200"/>
              <a:t/>
            </a:r>
            <a:br>
              <a:rPr lang="en-GB" sz="3200"/>
            </a:br>
            <a:r>
              <a:rPr lang="en-GB" sz="3200"/>
              <a:t>1. Organ of Intercourse/Exit for Sperm/Semen</a:t>
            </a:r>
          </a:p>
          <a:p>
            <a:endParaRPr lang="en-GB" sz="3200"/>
          </a:p>
          <a:p>
            <a:r>
              <a:rPr lang="en-GB" sz="3200"/>
              <a:t>2. Exit for urine</a:t>
            </a:r>
            <a:r>
              <a:rPr lang="en-GB"/>
              <a:t/>
            </a:r>
            <a:br>
              <a:rPr lang="en-GB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86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2000"/>
            <a:ext cx="4343400" cy="6623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u="sng">
                <a:latin typeface="Times New Roman" charset="0"/>
              </a:rPr>
              <a:t>Erection</a:t>
            </a:r>
            <a:r>
              <a:rPr lang="en-GB" sz="2400">
                <a:latin typeface="Times New Roman" charset="0"/>
              </a:rPr>
              <a:t>:  Occurs when blood flow to penis increases and the spongy tissues become engorged with blood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>
                <a:latin typeface="Times New Roman" charset="0"/>
              </a:rPr>
              <a:t>Arteries Dilate/Compressing Veins: Blood can’t get out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 b="1" u="sng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 b="1" u="sng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 b="1" u="sng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u="sng">
                <a:latin typeface="Times New Roman" charset="0"/>
              </a:rPr>
              <a:t>Ejaculation:</a:t>
            </a:r>
            <a:r>
              <a:rPr lang="en-GB" sz="2400">
                <a:latin typeface="Times New Roman" charset="0"/>
              </a:rPr>
              <a:t>  Release of semen/sperm from penis through a series of muscular contractions. 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>
              <a:latin typeface="Times New Roman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71600"/>
            <a:ext cx="4572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4297363" y="3290888"/>
            <a:ext cx="72707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56000"/>
              </a:lnSpc>
            </a:pPr>
            <a:r>
              <a:rPr lang="en-GB">
                <a:solidFill>
                  <a:srgbClr val="CCCCFF"/>
                </a:solidFill>
                <a:hlinkClick r:id="rId4"/>
              </a:rPr>
              <a:t>Video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200400" y="5943600"/>
            <a:ext cx="25146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56000"/>
              </a:lnSpc>
            </a:pPr>
            <a:r>
              <a:rPr lang="en-GB">
                <a:solidFill>
                  <a:srgbClr val="CCCCFF"/>
                </a:solidFill>
                <a:hlinkClick r:id="rId5"/>
              </a:rPr>
              <a:t>Life of a Sperm</a:t>
            </a:r>
            <a:endParaRPr lang="en-GB">
              <a:solidFill>
                <a:srgbClr val="CCCCFF"/>
              </a:solidFill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123049771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840706" y="-697706"/>
            <a:ext cx="5561013" cy="817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364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990600"/>
            <a:ext cx="8896350" cy="41354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b="1" u="sng" dirty="0">
                <a:latin typeface="Times New Roman" charset="0"/>
              </a:rPr>
              <a:t>Foreskin</a:t>
            </a:r>
            <a:r>
              <a:rPr lang="en-GB" u="sng" dirty="0">
                <a:latin typeface="Times New Roman" charset="0"/>
              </a:rPr>
              <a:t>:</a:t>
            </a:r>
            <a:r>
              <a:rPr lang="en-GB" dirty="0">
                <a:latin typeface="Times New Roman" charset="0"/>
              </a:rPr>
              <a:t>  The loose flap of skin covering the </a:t>
            </a:r>
            <a:r>
              <a:rPr lang="en-GB" dirty="0" smtClean="0">
                <a:latin typeface="Times New Roman" charset="0"/>
              </a:rPr>
              <a:t>head     </a:t>
            </a:r>
          </a:p>
          <a:p>
            <a:pPr marL="0" indent="0" eaLnBrk="1" hangingPunct="1">
              <a:lnSpc>
                <a:spcPct val="100000"/>
              </a:lnSpc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dirty="0">
                <a:latin typeface="Times New Roman" charset="0"/>
              </a:rPr>
              <a:t>	</a:t>
            </a:r>
            <a:r>
              <a:rPr lang="en-GB" dirty="0" smtClean="0">
                <a:latin typeface="Times New Roman" charset="0"/>
              </a:rPr>
              <a:t>			    or glans of </a:t>
            </a:r>
            <a:r>
              <a:rPr lang="en-GB" dirty="0">
                <a:latin typeface="Times New Roman" charset="0"/>
              </a:rPr>
              <a:t>the penis.</a:t>
            </a:r>
          </a:p>
          <a:p>
            <a:pPr eaLnBrk="1" hangingPunct="1">
              <a:lnSpc>
                <a:spcPct val="100000"/>
              </a:lnSpc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dirty="0">
              <a:latin typeface="Times New Roman" charset="0"/>
            </a:endParaRPr>
          </a:p>
          <a:p>
            <a:pPr eaLnBrk="1" hangingPunct="1">
              <a:lnSpc>
                <a:spcPct val="10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b="1" u="sng" dirty="0">
                <a:latin typeface="Times New Roman" charset="0"/>
              </a:rPr>
              <a:t>Circumcision:</a:t>
            </a:r>
            <a:r>
              <a:rPr lang="en-GB" dirty="0">
                <a:latin typeface="Times New Roman" charset="0"/>
              </a:rPr>
              <a:t>  Removal of foreskin of penis.</a:t>
            </a:r>
          </a:p>
          <a:p>
            <a:pPr eaLnBrk="1" hangingPunct="1">
              <a:lnSpc>
                <a:spcPct val="100000"/>
              </a:lnSpc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dirty="0">
              <a:latin typeface="Times New Roman" charset="0"/>
            </a:endParaRPr>
          </a:p>
          <a:p>
            <a:pPr eaLnBrk="1" hangingPunct="1">
              <a:lnSpc>
                <a:spcPct val="100000"/>
              </a:lnSpc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dirty="0">
                <a:latin typeface="Times New Roman" charset="0"/>
              </a:rPr>
              <a:t>Medically necessary? </a:t>
            </a:r>
          </a:p>
        </p:txBody>
      </p:sp>
      <p:pic>
        <p:nvPicPr>
          <p:cNvPr id="5734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572000"/>
            <a:ext cx="4114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111631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irc_mi" descr="http://www.tooloop.com/wp-content/uploads/2013/12/parts-of-the-male-reproductive-syst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24934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Box 2"/>
          <p:cNvSpPr txBox="1">
            <a:spLocks noChangeArrowheads="1"/>
          </p:cNvSpPr>
          <p:nvPr/>
        </p:nvSpPr>
        <p:spPr bwMode="auto">
          <a:xfrm>
            <a:off x="-981075" y="5522913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buClr>
                <a:srgbClr val="FFFFCC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61442" name="irc_mi" descr="http://citadel.sjfc.edu/students/klk04748/webdesign/jq/images/reproductive%20male%2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525"/>
            <a:ext cx="64135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275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5913"/>
            <a:ext cx="7620000" cy="654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618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2000"/>
            <a:ext cx="9144000" cy="68230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u="sng" dirty="0" smtClean="0">
                <a:latin typeface="Times New Roman" charset="0"/>
              </a:rPr>
              <a:t>Scrotum</a:t>
            </a:r>
            <a:r>
              <a:rPr lang="en-GB" sz="2800" b="1" u="sng" dirty="0">
                <a:latin typeface="Times New Roman" charset="0"/>
              </a:rPr>
              <a:t>:</a:t>
            </a:r>
            <a:r>
              <a:rPr lang="en-GB" sz="2800" dirty="0">
                <a:latin typeface="Times New Roman" charset="0"/>
              </a:rPr>
              <a:t>  Sac that holds the </a:t>
            </a:r>
            <a:r>
              <a:rPr lang="en-GB" sz="2800" dirty="0" smtClean="0">
                <a:latin typeface="Times New Roman" charset="0"/>
              </a:rPr>
              <a:t>testicles</a:t>
            </a:r>
            <a:r>
              <a:rPr lang="en-GB" sz="2800" dirty="0">
                <a:latin typeface="Times New Roman" charset="0"/>
              </a:rPr>
              <a:t>:  Protects sperm </a:t>
            </a:r>
            <a:r>
              <a:rPr lang="en-GB" sz="2800" dirty="0" smtClean="0">
                <a:latin typeface="Times New Roman" charset="0"/>
              </a:rPr>
              <a:t>by </a:t>
            </a:r>
            <a:endParaRPr lang="en-GB" sz="2800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u="sng" dirty="0">
                <a:latin typeface="Times New Roman" charset="0"/>
              </a:rPr>
              <a:t>r</a:t>
            </a:r>
            <a:r>
              <a:rPr lang="en-GB" sz="2800" b="1" u="sng" dirty="0" smtClean="0">
                <a:latin typeface="Times New Roman" charset="0"/>
              </a:rPr>
              <a:t>egulating </a:t>
            </a:r>
            <a:r>
              <a:rPr lang="en-GB" sz="2800" b="1" u="sng" dirty="0">
                <a:latin typeface="Times New Roman" charset="0"/>
              </a:rPr>
              <a:t>temperature </a:t>
            </a:r>
            <a:r>
              <a:rPr lang="en-GB" sz="2800" b="1" u="sng" dirty="0" smtClean="0">
                <a:latin typeface="Times New Roman" charset="0"/>
              </a:rPr>
              <a:t>of the testicles. </a:t>
            </a:r>
            <a:r>
              <a:rPr lang="en-GB" sz="2800" b="1" dirty="0" smtClean="0">
                <a:latin typeface="Times New Roman" charset="0"/>
              </a:rPr>
              <a:t> Sperm want to be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dirty="0" smtClean="0">
                <a:latin typeface="Times New Roman" charset="0"/>
              </a:rPr>
              <a:t>in an environment that is slightly cooler than the body</a:t>
            </a:r>
            <a:endParaRPr lang="en-GB" sz="2800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u="sng" dirty="0">
                <a:latin typeface="Times New Roman" charset="0"/>
              </a:rPr>
              <a:t>What could disrupt that temperature control?</a:t>
            </a:r>
          </a:p>
          <a:p>
            <a:pPr marL="514350" indent="-514350"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AutoNum type="alphaL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Heated Seats</a:t>
            </a:r>
          </a:p>
          <a:p>
            <a:pPr marL="514350" indent="-514350"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AutoNum type="alphaL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Tight Underwear</a:t>
            </a:r>
          </a:p>
          <a:p>
            <a:pPr marL="514350" indent="-514350"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AutoNum type="alphaL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Hot Tubs</a:t>
            </a:r>
          </a:p>
          <a:p>
            <a:pPr marL="514350" indent="-514350"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AutoNum type="alphaL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Laptops </a:t>
            </a:r>
            <a:r>
              <a:rPr lang="en-US" sz="2800" dirty="0" smtClean="0">
                <a:latin typeface="Times New Roman" charset="0"/>
                <a:sym typeface="Wingdings"/>
              </a:rPr>
              <a:t></a:t>
            </a:r>
          </a:p>
          <a:p>
            <a:pPr marL="514350" indent="-514350"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AutoNum type="alphaL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sz="2800" dirty="0">
              <a:latin typeface="Times New Roman" charset="0"/>
              <a:sym typeface="Wingdings"/>
            </a:endParaRPr>
          </a:p>
          <a:p>
            <a:pPr marL="514350" indent="-514350"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AutoNum type="alphaL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sz="2800" dirty="0" smtClean="0">
              <a:latin typeface="Times New Roman" charset="0"/>
              <a:sym typeface="Wingdings"/>
            </a:endParaRPr>
          </a:p>
          <a:p>
            <a:pPr marL="0" indent="0"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800" dirty="0" smtClean="0">
                <a:latin typeface="Times New Roman" charset="0"/>
                <a:sym typeface="Wingdings"/>
                <a:hlinkClick r:id="rId3"/>
              </a:rPr>
              <a:t>Cell Phones?</a:t>
            </a:r>
            <a:endParaRPr lang="en-GB" sz="2800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latin typeface="Times New Roman" charset="0"/>
            </a:endParaRPr>
          </a:p>
        </p:txBody>
      </p:sp>
      <p:pic>
        <p:nvPicPr>
          <p:cNvPr id="34823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124200"/>
            <a:ext cx="4171950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5416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1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1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755650"/>
            <a:ext cx="8896350" cy="4046538"/>
          </a:xfrm>
        </p:spPr>
        <p:txBody>
          <a:bodyPr lIns="0" tIns="0" rIns="0" bIns="0"/>
          <a:lstStyle/>
          <a:p>
            <a:pPr eaLnBrk="1" hangingPunct="1">
              <a:lnSpc>
                <a:spcPct val="84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1" u="sng">
                <a:latin typeface="Times New Roman" charset="0"/>
              </a:rPr>
              <a:t>Testicles:</a:t>
            </a:r>
            <a:r>
              <a:rPr lang="en-GB" sz="2800">
                <a:latin typeface="Times New Roman" charset="0"/>
              </a:rPr>
              <a:t>  Small glands that produce sperm and release 				 testosterone (the male hormone)</a:t>
            </a:r>
            <a:endParaRPr lang="en-GB" sz="2800" b="1" u="sng">
              <a:latin typeface="Times New Roman" charset="0"/>
            </a:endParaRPr>
          </a:p>
          <a:p>
            <a:pPr eaLnBrk="1" hangingPunct="1">
              <a:lnSpc>
                <a:spcPct val="84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b="1" u="sng">
              <a:latin typeface="Times New Roman" charset="0"/>
            </a:endParaRPr>
          </a:p>
          <a:p>
            <a:pPr eaLnBrk="1" hangingPunct="1">
              <a:lnSpc>
                <a:spcPct val="84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1" u="sng">
                <a:latin typeface="Times New Roman" charset="0"/>
              </a:rPr>
              <a:t>Seminiferous Tubules:</a:t>
            </a:r>
            <a:r>
              <a:rPr lang="en-GB" sz="2800">
                <a:latin typeface="Times New Roman" charset="0"/>
              </a:rPr>
              <a:t>  Hundreds of tiny coiled tubes in the testicles that </a:t>
            </a:r>
            <a:r>
              <a:rPr lang="en-GB" sz="2800" u="sng">
                <a:latin typeface="Times New Roman" charset="0"/>
              </a:rPr>
              <a:t>sperm cells form in.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352800"/>
            <a:ext cx="3506788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36888"/>
            <a:ext cx="426720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26375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90600"/>
            <a:ext cx="8686800" cy="6346825"/>
          </a:xfrm>
        </p:spPr>
        <p:txBody>
          <a:bodyPr/>
          <a:lstStyle/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r>
              <a:rPr lang="en-GB" sz="2400" b="1" u="sng">
                <a:latin typeface="Times New Roman" charset="0"/>
              </a:rPr>
              <a:t>Sperm:</a:t>
            </a:r>
            <a:r>
              <a:rPr lang="en-GB" sz="2400">
                <a:latin typeface="Times New Roman" charset="0"/>
              </a:rPr>
              <a:t>  Male reproductive cell (contains DNA) </a:t>
            </a: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endParaRPr lang="en-GB" sz="2400">
              <a:latin typeface="Times New Roman" charset="0"/>
            </a:endParaRP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r>
              <a:rPr lang="en-GB" sz="2400" b="1" u="sng">
                <a:latin typeface="Times New Roman" charset="0"/>
              </a:rPr>
              <a:t>How long can sperm live??</a:t>
            </a: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r>
              <a:rPr lang="en-GB" sz="2400">
                <a:latin typeface="Times New Roman" charset="0"/>
              </a:rPr>
              <a:t>In male: 2-3 weeks</a:t>
            </a: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r>
              <a:rPr lang="en-GB" sz="2400">
                <a:latin typeface="Times New Roman" charset="0"/>
              </a:rPr>
              <a:t>In female:  0-7 days</a:t>
            </a: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endParaRPr lang="en-GB" sz="2400" b="1" u="sng">
              <a:latin typeface="Times New Roman" charset="0"/>
            </a:endParaRP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r>
              <a:rPr lang="en-GB" sz="2400" b="1" u="sng">
                <a:latin typeface="Times New Roman" charset="0"/>
              </a:rPr>
              <a:t>Semen</a:t>
            </a:r>
            <a:r>
              <a:rPr lang="en-GB" sz="2400">
                <a:latin typeface="Times New Roman" charset="0"/>
              </a:rPr>
              <a:t>:  Sperm and fluids to help sperm survive</a:t>
            </a: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endParaRPr lang="en-GB" sz="2400">
              <a:latin typeface="Times New Roman" charset="0"/>
            </a:endParaRP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r>
              <a:rPr lang="en-GB" sz="2400">
                <a:latin typeface="Times New Roman" charset="0"/>
              </a:rPr>
              <a:t>Two parts that contribute to semen:  (in order)‏</a:t>
            </a: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buFont typeface="Times New Roman" charset="0"/>
              <a:buAutoNum type="arabicPeriod"/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r>
              <a:rPr lang="en-GB" sz="2400">
                <a:latin typeface="Times New Roman" charset="0"/>
              </a:rPr>
              <a:t>Seminal Vesicle</a:t>
            </a: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buFont typeface="Times New Roman" charset="0"/>
              <a:buAutoNum type="arabicPeriod"/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r>
              <a:rPr lang="en-GB" sz="2400">
                <a:latin typeface="Times New Roman" charset="0"/>
              </a:rPr>
              <a:t>Prostate Gland</a:t>
            </a:r>
          </a:p>
          <a:p>
            <a:pPr marL="511175" indent="-511175" eaLnBrk="1" hangingPunct="1">
              <a:lnSpc>
                <a:spcPct val="90000"/>
              </a:lnSpc>
              <a:spcBef>
                <a:spcPts val="600"/>
              </a:spcBef>
              <a:buFont typeface="Wingdings" charset="0"/>
              <a:buNone/>
              <a:tabLst>
                <a:tab pos="644525" algn="l"/>
                <a:tab pos="1101725" algn="l"/>
                <a:tab pos="1558925" algn="l"/>
                <a:tab pos="2016125" algn="l"/>
                <a:tab pos="2473325" algn="l"/>
                <a:tab pos="2930525" algn="l"/>
                <a:tab pos="3387725" algn="l"/>
                <a:tab pos="3844925" algn="l"/>
                <a:tab pos="4302125" algn="l"/>
                <a:tab pos="4759325" algn="l"/>
                <a:tab pos="5216525" algn="l"/>
                <a:tab pos="5673725" algn="l"/>
                <a:tab pos="6130925" algn="l"/>
                <a:tab pos="6588125" algn="l"/>
                <a:tab pos="7045325" algn="l"/>
                <a:tab pos="7502525" algn="l"/>
                <a:tab pos="7959725" algn="l"/>
                <a:tab pos="8416925" algn="l"/>
                <a:tab pos="8874125" algn="l"/>
                <a:tab pos="9331325" algn="l"/>
              </a:tabLst>
            </a:pPr>
            <a:endParaRPr lang="en-GB" sz="2400">
              <a:latin typeface="Times New Roman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114800"/>
            <a:ext cx="2032000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789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447800"/>
            <a:ext cx="244475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1233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2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2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4938" y="1511300"/>
            <a:ext cx="8885237" cy="1177925"/>
          </a:xfrm>
        </p:spPr>
        <p:txBody>
          <a:bodyPr lIns="0" tIns="0" rIns="0" bIns="0"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372600" cy="612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46536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4038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1000"/>
            <a:ext cx="3429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267" name="Picture 3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75" y="2895600"/>
            <a:ext cx="29337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2452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14400"/>
            <a:ext cx="4724400" cy="6586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1">
                <a:latin typeface="Times New Roman" charset="0"/>
              </a:rPr>
              <a:t>Epididymis:</a:t>
            </a:r>
            <a:r>
              <a:rPr lang="en-GB" sz="2800">
                <a:latin typeface="Times New Roman" charset="0"/>
              </a:rPr>
              <a:t>  A collection of small tubes that store sperm to allow them to mature (above testicles)‏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u="sng">
                <a:latin typeface="Times New Roman" charset="0"/>
              </a:rPr>
              <a:t>Vas Deferens:</a:t>
            </a:r>
            <a:r>
              <a:rPr lang="en-GB" sz="2800">
                <a:latin typeface="Times New Roman" charset="0"/>
              </a:rPr>
              <a:t>  14-16 inch tubes that connect the </a:t>
            </a:r>
            <a:r>
              <a:rPr lang="en-GB" sz="2800" b="1">
                <a:latin typeface="Times New Roman" charset="0"/>
              </a:rPr>
              <a:t>epididymis to the urethra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ja-JP" altLang="en-GB" sz="2800">
                <a:latin typeface="Times New Roman" charset="0"/>
              </a:rPr>
              <a:t>“</a:t>
            </a:r>
            <a:r>
              <a:rPr lang="en-GB" altLang="ja-JP" sz="2800">
                <a:latin typeface="Times New Roman" charset="0"/>
              </a:rPr>
              <a:t>sperm highway</a:t>
            </a:r>
            <a:r>
              <a:rPr lang="ja-JP" altLang="en-GB" sz="2800">
                <a:latin typeface="Times New Roman" charset="0"/>
              </a:rPr>
              <a:t>”</a:t>
            </a:r>
            <a:endParaRPr lang="en-US" altLang="ja-JP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altLang="ja-JP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ja-JP" sz="2800">
                <a:latin typeface="Times New Roman" charset="0"/>
              </a:rPr>
              <a:t>Vasectomy?</a:t>
            </a:r>
            <a:endParaRPr lang="en-GB" altLang="ja-JP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>
              <a:latin typeface="Times New Roman" charset="0"/>
            </a:endParaRPr>
          </a:p>
        </p:txBody>
      </p:sp>
      <p:pic>
        <p:nvPicPr>
          <p:cNvPr id="4403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238" y="1524000"/>
            <a:ext cx="396716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4615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2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990600"/>
            <a:ext cx="8896350" cy="4649788"/>
          </a:xfrm>
        </p:spPr>
        <p:txBody>
          <a:bodyPr lIns="0" tIns="0" rIns="0" bIns="0"/>
          <a:lstStyle/>
          <a:p>
            <a:pPr eaLnBrk="1" hangingPunct="1">
              <a:lnSpc>
                <a:spcPct val="84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u="sng" dirty="0">
                <a:latin typeface="Times New Roman" charset="0"/>
              </a:rPr>
              <a:t>Seminal Vesicles:</a:t>
            </a:r>
            <a:r>
              <a:rPr lang="en-GB" sz="2800" dirty="0">
                <a:latin typeface="Times New Roman" charset="0"/>
              </a:rPr>
              <a:t>  (2) </a:t>
            </a:r>
            <a:r>
              <a:rPr lang="en-GB" sz="2800" dirty="0" smtClean="0">
                <a:latin typeface="Times New Roman" charset="0"/>
              </a:rPr>
              <a:t>Adds 70% of the fluid to semen</a:t>
            </a:r>
          </a:p>
          <a:p>
            <a:pPr marL="0" indent="0"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 smtClean="0">
              <a:latin typeface="Times New Roman" charset="0"/>
            </a:endParaRPr>
          </a:p>
          <a:p>
            <a:pPr marL="0" indent="0"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Give the sperm:</a:t>
            </a:r>
          </a:p>
          <a:p>
            <a:pPr marL="514350" indent="-514350"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Fructose and amino acids</a:t>
            </a:r>
            <a:endParaRPr lang="en-GB" sz="2800" dirty="0">
              <a:latin typeface="Times New Roman" charset="0"/>
            </a:endParaRPr>
          </a:p>
          <a:p>
            <a:pPr marL="514350" indent="-514350"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An </a:t>
            </a:r>
            <a:r>
              <a:rPr lang="en-GB" sz="2800" b="1" u="sng" dirty="0" smtClean="0">
                <a:latin typeface="Times New Roman" charset="0"/>
              </a:rPr>
              <a:t>alkaline</a:t>
            </a:r>
            <a:r>
              <a:rPr lang="en-GB" sz="2800" b="1" u="sng" dirty="0">
                <a:latin typeface="Times New Roman" charset="0"/>
              </a:rPr>
              <a:t>(base-like) </a:t>
            </a:r>
            <a:r>
              <a:rPr lang="en-GB" sz="2800" dirty="0">
                <a:latin typeface="Times New Roman" charset="0"/>
              </a:rPr>
              <a:t>substance </a:t>
            </a:r>
            <a:r>
              <a:rPr lang="en-GB" sz="2800" dirty="0" smtClean="0">
                <a:latin typeface="Times New Roman" charset="0"/>
              </a:rPr>
              <a:t>to help sperm survive</a:t>
            </a:r>
          </a:p>
          <a:p>
            <a:pPr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latin typeface="Times New Roman" charset="0"/>
            </a:endParaRPr>
          </a:p>
          <a:p>
            <a:pPr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Where would sperm face acid?</a:t>
            </a:r>
          </a:p>
          <a:p>
            <a:pPr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	</a:t>
            </a:r>
          </a:p>
          <a:p>
            <a:pPr marL="514350" indent="-514350"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Vagina</a:t>
            </a:r>
          </a:p>
          <a:p>
            <a:pPr marL="514350" indent="-514350"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AutoNum type="arabicPeriod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>
                <a:latin typeface="Times New Roman" charset="0"/>
              </a:rPr>
              <a:t>Male urethra</a:t>
            </a:r>
            <a:endParaRPr lang="en-GB" sz="2800" dirty="0">
              <a:latin typeface="Times New Roman" charset="0"/>
            </a:endParaRPr>
          </a:p>
          <a:p>
            <a:pPr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latin typeface="Times New Roman" charset="0"/>
            </a:endParaRPr>
          </a:p>
          <a:p>
            <a:pPr eaLnBrk="1" hangingPunct="1">
              <a:lnSpc>
                <a:spcPct val="84000"/>
              </a:lnSpc>
              <a:spcBef>
                <a:spcPts val="700"/>
              </a:spcBef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latin typeface="Times New Roman" charset="0"/>
            </a:endParaRPr>
          </a:p>
        </p:txBody>
      </p:sp>
      <p:pic>
        <p:nvPicPr>
          <p:cNvPr id="4608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81400"/>
            <a:ext cx="4051300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970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505</Words>
  <Application>Microsoft Macintosh PowerPoint</Application>
  <PresentationFormat>On-screen Show (4:3)</PresentationFormat>
  <Paragraphs>115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Male Reproductive Anatomy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Exit Through The Penis</vt:lpstr>
      <vt:lpstr>Penis: Male reproductive organ filled   with MANY blood vessels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Male Reproductive Anatomy</dc:title>
  <dc:creator>Teacher</dc:creator>
  <cp:lastModifiedBy>Teacher</cp:lastModifiedBy>
  <cp:revision>1</cp:revision>
  <dcterms:created xsi:type="dcterms:W3CDTF">2014-10-06T12:52:39Z</dcterms:created>
  <dcterms:modified xsi:type="dcterms:W3CDTF">2014-10-06T12:53:51Z</dcterms:modified>
</cp:coreProperties>
</file>